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_rels/notesSlide17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17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8344CF22-5DCD-476E-B923-0F4F9E218AC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4400" cy="4008240"/>
          </a:xfrm>
          <a:prstGeom prst="rect">
            <a:avLst/>
          </a:prstGeom>
          <a:ln w="0">
            <a:noFill/>
          </a:ln>
        </p:spPr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-U solution-u moze da se poveze vise projekata/dll-ova/biblioteka koje ce medjusobno da komuniciraju i koriste servise (ukoliko pravite aplikaciju sa drugacijom arhitekturom)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sldNum" idx="16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0E1F0EC-4F2A-4844-95C5-B6A2DD2E0DDA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4400" cy="4008240"/>
          </a:xfrm>
          <a:prstGeom prst="rect">
            <a:avLst/>
          </a:prstGeom>
          <a:ln w="0">
            <a:noFill/>
          </a:ln>
        </p:spPr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en-US" sz="2000" spc="-1" strike="noStrike">
                <a:latin typeface="Arial"/>
              </a:rPr>
              <a:t>-U solution-u moze da se poveze vise projekata/dll-ova/biblioteka koje ce medjusobno da komuniciraju i koriste servise (ukoliko pravite aplikaciju sa drugacijom arhitekturom)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sldNum" idx="17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83ADDB2-AEF8-4FDC-8D98-450FA57BFDCE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4400" cy="4008240"/>
          </a:xfrm>
          <a:prstGeom prst="rect">
            <a:avLst/>
          </a:prstGeom>
          <a:ln w="0">
            <a:noFill/>
          </a:ln>
        </p:spPr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sldNum" idx="18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BC0F97E-C760-4A4F-942B-02823E166A61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4400" cy="4008240"/>
          </a:xfrm>
          <a:prstGeom prst="rect">
            <a:avLst/>
          </a:prstGeom>
          <a:ln w="0">
            <a:noFill/>
          </a:ln>
        </p:spPr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sldNum" idx="19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DBA750B-2B52-45CD-9B09-50C999F6CFF4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sldImg"/>
          </p:nvPr>
        </p:nvSpPr>
        <p:spPr>
          <a:xfrm>
            <a:off x="217440" y="812880"/>
            <a:ext cx="7124400" cy="4008240"/>
          </a:xfrm>
          <a:prstGeom prst="rect">
            <a:avLst/>
          </a:prstGeom>
          <a:ln w="0">
            <a:noFill/>
          </a:ln>
        </p:spPr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sldNum" idx="20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CC2D590-91C8-42E7-91D5-2DD7193F33D7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-Cross-platform – radi na svim sistemima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-Baziran na .NET Core-u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	</a:t>
            </a:r>
            <a:r>
              <a:rPr b="0" lang="en-US" sz="2000" spc="-1" strike="noStrike">
                <a:latin typeface="Arial"/>
              </a:rPr>
              <a:t>-za razliku od .NET Framework-a koji je </a:t>
            </a:r>
            <a:r>
              <a:rPr b="1" lang="en-US" sz="2000" spc="-1" strike="noStrike">
                <a:latin typeface="Arial"/>
              </a:rPr>
              <a:t>monolitan</a:t>
            </a:r>
            <a:r>
              <a:rPr b="0" lang="en-US" sz="2000" spc="-1" strike="noStrike">
                <a:latin typeface="Arial"/>
              </a:rPr>
              <a:t>, odrzava samo Microsoft i radi samo na Windows-u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	</a:t>
            </a:r>
            <a:r>
              <a:rPr b="0" lang="en-US" sz="2000" spc="-1" strike="noStrike">
                <a:latin typeface="Arial"/>
              </a:rPr>
              <a:t>-ovaj je open-source, modularan, i radi na svim platformama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-Modularnost (sa slajda)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-Bolje performance i skalabilnost u odnosu na ASP.NET Framework koji je baziran na .NET Framework-u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4274FD0-7F61-4292-A076-F89C0CC8AD0F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-demonstriras kreiranje komandom </a:t>
            </a:r>
            <a:r>
              <a:rPr b="1" lang="en-US" sz="2000" spc="-1" strike="noStrike">
                <a:latin typeface="Arial"/>
              </a:rPr>
              <a:t>dotnet new webapi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04401A7-B6E6-480E-92F3-457BC9B350DE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CA67B6A-29BF-4F19-AFFC-EB50F97DB51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8F629B-85EC-426F-AAC2-0A24FC3C7DC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29CF05-F29F-4CB3-BB12-B77D6C67CF3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5D1CF66-22E8-4B1A-AAA1-6227F4A71A8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66A463-F5B4-42C3-9D76-54CCB0EEA51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951CE9F-F092-43DB-B34C-A3853A2BF49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DD1C5E0-F000-48E5-B1B3-3584F2C8A69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DB07F9D-E3E1-469B-9E54-BF4060ED7EC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B9905EF-6BCC-47DE-85AD-9BDF0B87E6F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5CFBB77-44F1-4323-8FEF-769CE645415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880" cy="44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3A2CD34-0194-4FA4-94B5-E8BAEF3D294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BC17907-CE02-4DE1-B2E1-43E152DE903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7F5C7A-A262-4731-B6F6-9BB3D496B83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DF041B0-3231-4C8F-8975-A2B6FC5306E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73D6F6A-05F5-4A02-B390-238E4748AC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FD464A3-E15D-427B-A03A-7D1EB440046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FD1575B-0CBD-462B-876E-92C695BE837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C90CB66-9365-4C7D-983A-5B964D845EC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62CE1A1-430B-46FA-8672-68E6A56AE50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8A0FEDD-A3A6-4683-9306-A85A9345C6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93E6215-BB68-4863-9D66-E1172F8EA62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59B8E9B-072A-4C1C-854B-B51709B45AC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75984B0-20EA-46EF-A598-E72AA24C387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CD0E45-AA2A-4E3D-89F7-0C6D458823D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880" cy="44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92FB5A7-0ED5-41C8-9438-55651879A21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C8AB097-6770-4FD2-9D92-5DBBAFD2FD2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EAE0100-AB14-410D-A35A-3E6916FB356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72FB7B6-25AA-4B05-B62D-8E679FA74B6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A772198-9665-4F49-A6E2-F0E9512D8F8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DBA97BB-AAFD-4641-814E-1F356E51193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210ECB5-4A55-4D14-A164-2AFF9501631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F1DB64-4FFC-4221-8A7E-A8EF21E1FC1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0A2527-46BD-43B8-B248-209FF405A6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2880" cy="44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6B2A76-3BAB-4E58-B3ED-2431AAFB575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FC970E-3048-447D-BABD-5EB5E8073A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5F4A08-33CA-4A75-860F-029AE7F93F6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53F781-0C54-4DA2-B514-0F96CEC674B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913680" y="5883120"/>
            <a:ext cx="667224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00" spc="-1" strike="noStrike">
                <a:solidFill>
                  <a:srgbClr val="f2f2f2"/>
                </a:solidFill>
                <a:latin typeface="Calisto MT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36307CC-EE57-4A94-8FE3-C4357F831E57}" type="slidenum">
              <a:rPr b="0" lang="en-US" sz="1000" spc="-1" strike="noStrike">
                <a:solidFill>
                  <a:srgbClr val="f2f2f2"/>
                </a:solidFill>
                <a:latin typeface="Calisto MT"/>
                <a:ea typeface="DejaVu Sans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767880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913680" y="5883120"/>
            <a:ext cx="667224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00" spc="-1" strike="noStrike">
                <a:solidFill>
                  <a:srgbClr val="f2f2f2"/>
                </a:solidFill>
                <a:latin typeface="Calisto MT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6E83D65-948E-41E1-92A4-93A91C1528DE}" type="slidenum">
              <a:rPr b="0" lang="en-US" sz="1000" spc="-1" strike="noStrike">
                <a:solidFill>
                  <a:srgbClr val="f2f2f2"/>
                </a:solidFill>
                <a:latin typeface="Calisto MT"/>
                <a:ea typeface="DejaVu Sans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767880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7"/>
          </p:nvPr>
        </p:nvSpPr>
        <p:spPr>
          <a:xfrm>
            <a:off x="913680" y="5883120"/>
            <a:ext cx="667224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 idx="8"/>
          </p:nvPr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00" spc="-1" strike="noStrike">
                <a:solidFill>
                  <a:srgbClr val="f2f2f2"/>
                </a:solidFill>
                <a:latin typeface="Calisto MT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59ABD94-095C-461F-8333-7FAA9E769644}" type="slidenum">
              <a:rPr b="0" lang="en-US" sz="1000" spc="-1" strike="noStrike">
                <a:solidFill>
                  <a:srgbClr val="f2f2f2"/>
                </a:solidFill>
                <a:latin typeface="Calisto MT"/>
                <a:ea typeface="DejaVu Sans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9"/>
          </p:nvPr>
        </p:nvSpPr>
        <p:spPr>
          <a:xfrm>
            <a:off x="767880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203480" y="2279520"/>
            <a:ext cx="9439200" cy="18280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5400" spc="-1" strike="noStrike">
                <a:solidFill>
                  <a:srgbClr val="dadada"/>
                </a:solidFill>
                <a:latin typeface="Calisto MT"/>
                <a:ea typeface="DejaVu Sans"/>
              </a:rPr>
              <a:t>Razvoj serverske aplikacije u ASP.NET Core-u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itle 6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appsettings.json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0" name="Content Placeholder 7"/>
          <p:cNvSpPr/>
          <p:nvPr/>
        </p:nvSpPr>
        <p:spPr>
          <a:xfrm>
            <a:off x="914040" y="1732680"/>
            <a:ext cx="5169960" cy="44391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Fajl u kome se čuva konfiguracija aplikacije u JSON formatu</a:t>
            </a:r>
            <a:endParaRPr b="0" lang="en-US" sz="20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Čuvaju se: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Stringovi za konekciju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Podešavanja logovanja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API ključevi</a:t>
            </a:r>
            <a:endParaRPr b="0" lang="en-US" sz="20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Podaci su organizovani u obliku ključeva i vrednosti (key-value pairs).</a:t>
            </a:r>
            <a:endParaRPr b="0" lang="en-US" sz="20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Aplikacija automatski učitava podatke iz appsettings.json i dostupni su putem IConfiguration interfejsa.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61" name="Picture 119" descr=""/>
          <p:cNvPicPr/>
          <p:nvPr/>
        </p:nvPicPr>
        <p:blipFill>
          <a:blip r:embed="rId1"/>
          <a:stretch/>
        </p:blipFill>
        <p:spPr>
          <a:xfrm>
            <a:off x="6172200" y="1828800"/>
            <a:ext cx="5666040" cy="727200"/>
          </a:xfrm>
          <a:prstGeom prst="rect">
            <a:avLst/>
          </a:prstGeom>
          <a:ln w="0">
            <a:noFill/>
          </a:ln>
        </p:spPr>
      </p:pic>
      <p:pic>
        <p:nvPicPr>
          <p:cNvPr id="162" name="Picture 120" descr=""/>
          <p:cNvPicPr/>
          <p:nvPr/>
        </p:nvPicPr>
        <p:blipFill>
          <a:blip r:embed="rId2"/>
          <a:stretch/>
        </p:blipFill>
        <p:spPr>
          <a:xfrm>
            <a:off x="6400800" y="3151080"/>
            <a:ext cx="5213520" cy="27921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121"/>
          <p:cNvSpPr/>
          <p:nvPr/>
        </p:nvSpPr>
        <p:spPr>
          <a:xfrm>
            <a:off x="7772400" y="5981400"/>
            <a:ext cx="2742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Sadržaj appsetings.json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4" name="TextBox 122"/>
          <p:cNvSpPr/>
          <p:nvPr/>
        </p:nvSpPr>
        <p:spPr>
          <a:xfrm>
            <a:off x="6711480" y="2548800"/>
            <a:ext cx="471816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Binding sekcije iz appsettings.json sa klasama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le 4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NuGet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6" name="Content Placeholder 4"/>
          <p:cNvSpPr/>
          <p:nvPr/>
        </p:nvSpPr>
        <p:spPr>
          <a:xfrm>
            <a:off x="914040" y="1732680"/>
            <a:ext cx="5486400" cy="44391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NuGet je centralizovana platforma za deljenje biblioteka u .NET ekosistemu u formi NuGet paketa, kao što je npm u Node.js-u. </a:t>
            </a:r>
            <a:endParaRPr b="0" lang="en-US" sz="20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Paketi sadrže prethodno napisani kod (DLL-ove) što olakšava dodavanje novih funkcionalnosti u projekte</a:t>
            </a:r>
            <a:endParaRPr b="0" lang="en-US" sz="20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NuGet Package Manager: Integrisan u Visual Studio, omogućava grafičko upravljanje NuGet paketima direktno iz IDE-a.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67" name="Picture 116" descr=""/>
          <p:cNvPicPr/>
          <p:nvPr/>
        </p:nvPicPr>
        <p:blipFill>
          <a:blip r:embed="rId1"/>
          <a:stretch/>
        </p:blipFill>
        <p:spPr>
          <a:xfrm>
            <a:off x="6858000" y="1828800"/>
            <a:ext cx="4419000" cy="3885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itle 5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NuGet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69" name="Picture 124" descr=""/>
          <p:cNvPicPr/>
          <p:nvPr/>
        </p:nvPicPr>
        <p:blipFill>
          <a:blip r:embed="rId1"/>
          <a:stretch/>
        </p:blipFill>
        <p:spPr>
          <a:xfrm>
            <a:off x="914400" y="2531160"/>
            <a:ext cx="10080720" cy="2497680"/>
          </a:xfrm>
          <a:prstGeom prst="rect">
            <a:avLst/>
          </a:prstGeom>
          <a:ln w="0">
            <a:noFill/>
          </a:ln>
        </p:spPr>
      </p:pic>
      <p:sp>
        <p:nvSpPr>
          <p:cNvPr id="170" name="Content Placeholder 5"/>
          <p:cNvSpPr/>
          <p:nvPr/>
        </p:nvSpPr>
        <p:spPr>
          <a:xfrm>
            <a:off x="914400" y="1732680"/>
            <a:ext cx="10058040" cy="5529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NuGet package manager u Rider-u: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5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r-Latn-R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Struktura i folderi projekta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2" name="Content Placeholder 5"/>
          <p:cNvSpPr/>
          <p:nvPr/>
        </p:nvSpPr>
        <p:spPr>
          <a:xfrm>
            <a:off x="914400" y="1732680"/>
            <a:ext cx="2751480" cy="5529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73" name="Picture 1" descr=""/>
          <p:cNvPicPr/>
          <p:nvPr/>
        </p:nvPicPr>
        <p:blipFill>
          <a:blip r:embed="rId1"/>
          <a:stretch/>
        </p:blipFill>
        <p:spPr>
          <a:xfrm>
            <a:off x="5102280" y="1580040"/>
            <a:ext cx="1976400" cy="4905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5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Controller-i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5" name="Content Placeholder 5"/>
          <p:cNvSpPr/>
          <p:nvPr/>
        </p:nvSpPr>
        <p:spPr>
          <a:xfrm>
            <a:off x="914400" y="1732680"/>
            <a:ext cx="2751480" cy="5529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6" name="Content Placeholder 5"/>
          <p:cNvSpPr/>
          <p:nvPr/>
        </p:nvSpPr>
        <p:spPr>
          <a:xfrm>
            <a:off x="914040" y="1580040"/>
            <a:ext cx="4967280" cy="445680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Uloga ove komponente je da upravljaju zahtevima koji pristi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žu od klijenata, koriste servise za obradu podataka i šalju odgovore nazad klijentu.</a:t>
            </a:r>
            <a:endParaRPr b="0" lang="en-US" sz="20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Može vratiti IActionResult sa JSON podacima ako je u pitanju API, ili View ako je u pitanju prikaz HTML stranice.</a:t>
            </a:r>
            <a:endParaRPr b="0" lang="en-US" sz="16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Svaki kontroler nasledjuje ControllerBase klasu.</a:t>
            </a:r>
            <a:endParaRPr b="0" lang="en-US" sz="16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Kontroler je definisan atributom [Route], i mora sadr</a:t>
            </a: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žati </a:t>
            </a:r>
            <a:r>
              <a:rPr b="0" lang="en-U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‘Controller’ u svom imenu</a:t>
            </a:r>
            <a:endParaRPr b="0" lang="en-US" sz="16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Svaka metoda u kontroleru je zadužena za jednu rutu API-ja.</a:t>
            </a:r>
            <a:endParaRPr b="0" lang="en-US" sz="20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Metode su definisane atributima: </a:t>
            </a:r>
            <a:r>
              <a:rPr b="0" lang="en-U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[Route], [HttpGet]...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177" name="Picture 2" descr=""/>
          <p:cNvPicPr/>
          <p:nvPr/>
        </p:nvPicPr>
        <p:blipFill>
          <a:blip r:embed="rId1"/>
          <a:stretch/>
        </p:blipFill>
        <p:spPr>
          <a:xfrm>
            <a:off x="5881680" y="1732680"/>
            <a:ext cx="5956920" cy="4448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5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Servisi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9" name="Content Placeholder 5"/>
          <p:cNvSpPr/>
          <p:nvPr/>
        </p:nvSpPr>
        <p:spPr>
          <a:xfrm>
            <a:off x="914400" y="1732680"/>
            <a:ext cx="2751480" cy="5529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0" name="Content Placeholder 5"/>
          <p:cNvSpPr/>
          <p:nvPr/>
        </p:nvSpPr>
        <p:spPr>
          <a:xfrm>
            <a:off x="536040" y="1580040"/>
            <a:ext cx="7060320" cy="445680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Servisi su klase koje sadr</a:t>
            </a: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že business logiku aplikacije. U njima se implementiraju funkcionalnosti nezavisne od kontrolera.</a:t>
            </a:r>
            <a:endParaRPr b="0" lang="en-US" sz="16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Svaki servis služi za specifičnu funkcionalnost, poput interakcije sa bazom, pozivanje drugih API-ja, i sl.</a:t>
            </a:r>
            <a:endParaRPr b="0" lang="en-US" sz="16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Servisi se registruju u DI kontejner-u u Program.cs fajlu, nakon čega se mogu inject-ovati i koristiti bilo gde u aplikaciji.</a:t>
            </a:r>
            <a:endParaRPr b="0" lang="en-US" sz="16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Životni ciklus servisa zavisi od načina njegovog registrovanja u Program.cs-u:</a:t>
            </a:r>
            <a:endParaRPr b="0" lang="en-US" sz="1600" spc="-1" strike="noStrike">
              <a:latin typeface="Arial"/>
            </a:endParaRPr>
          </a:p>
          <a:p>
            <a:pPr lvl="2" marL="12574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AddSingleton – </a:t>
            </a:r>
            <a:r>
              <a:rPr b="0" lang="en-U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radi dok aplikacija radi</a:t>
            </a:r>
            <a:endParaRPr b="0" lang="en-US" sz="1600" spc="-1" strike="noStrike">
              <a:latin typeface="Arial"/>
            </a:endParaRPr>
          </a:p>
          <a:p>
            <a:pPr lvl="2" marL="12574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AddScoped</a:t>
            </a:r>
            <a:r>
              <a:rPr b="0" lang="en-U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 – radi u toku izvr</a:t>
            </a: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šavanja jednog HTTP zahteva</a:t>
            </a:r>
            <a:endParaRPr b="0" lang="en-US" sz="1600" spc="-1" strike="noStrike">
              <a:latin typeface="Arial"/>
            </a:endParaRPr>
          </a:p>
          <a:p>
            <a:pPr lvl="2" marL="12574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AddTransient – po jedna instanca servisa je kreirana svaki put kad se pozove</a:t>
            </a:r>
            <a:endParaRPr b="0" lang="en-US" sz="16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dadada"/>
                </a:solidFill>
                <a:latin typeface="Calisto MT"/>
                <a:ea typeface="DejaVu Sans"/>
              </a:rPr>
              <a:t>Servisi nasleđuju svoje interfejse, u kojima su definisane metode koje drugi delovi aplikacije mogu pozivati.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181" name="Picture 1" descr=""/>
          <p:cNvPicPr/>
          <p:nvPr/>
        </p:nvPicPr>
        <p:blipFill>
          <a:blip r:embed="rId1"/>
          <a:stretch/>
        </p:blipFill>
        <p:spPr>
          <a:xfrm>
            <a:off x="7710840" y="1653120"/>
            <a:ext cx="4102560" cy="632520"/>
          </a:xfrm>
          <a:prstGeom prst="rect">
            <a:avLst/>
          </a:prstGeom>
          <a:ln w="0">
            <a:noFill/>
          </a:ln>
        </p:spPr>
      </p:pic>
      <p:sp>
        <p:nvSpPr>
          <p:cNvPr id="182" name="TextBox 3"/>
          <p:cNvSpPr/>
          <p:nvPr/>
        </p:nvSpPr>
        <p:spPr>
          <a:xfrm>
            <a:off x="8724960" y="2286000"/>
            <a:ext cx="20743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sr-Latn-RS" sz="1800" spc="-1" strike="noStrike">
                <a:solidFill>
                  <a:srgbClr val="ffffff"/>
                </a:solidFill>
                <a:latin typeface="Arial"/>
                <a:ea typeface="DejaVu Sans"/>
              </a:rPr>
              <a:t>Program.cs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83" name="Picture 5" descr=""/>
          <p:cNvPicPr/>
          <p:nvPr/>
        </p:nvPicPr>
        <p:blipFill>
          <a:blip r:embed="rId2"/>
          <a:stretch/>
        </p:blipFill>
        <p:spPr>
          <a:xfrm>
            <a:off x="7469280" y="2918880"/>
            <a:ext cx="4586040" cy="2742840"/>
          </a:xfrm>
          <a:prstGeom prst="rect">
            <a:avLst/>
          </a:prstGeom>
          <a:ln w="0">
            <a:noFill/>
          </a:ln>
        </p:spPr>
      </p:pic>
      <p:sp>
        <p:nvSpPr>
          <p:cNvPr id="184" name="TextBox 8"/>
          <p:cNvSpPr/>
          <p:nvPr/>
        </p:nvSpPr>
        <p:spPr>
          <a:xfrm>
            <a:off x="8419680" y="5641560"/>
            <a:ext cx="26848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sr-Latn-RS" sz="1800" spc="-1" strike="noStrike">
                <a:solidFill>
                  <a:srgbClr val="ffffff"/>
                </a:solidFill>
                <a:latin typeface="Arial"/>
                <a:ea typeface="DejaVu Sans"/>
              </a:rPr>
              <a:t>Implementacija serivsa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5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Entity Framework Core i DbContext klasa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6" name="Content Placeholder 5"/>
          <p:cNvSpPr/>
          <p:nvPr/>
        </p:nvSpPr>
        <p:spPr>
          <a:xfrm>
            <a:off x="914400" y="2096640"/>
            <a:ext cx="2751480" cy="5529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7" name="Content Placeholder 5"/>
          <p:cNvSpPr/>
          <p:nvPr/>
        </p:nvSpPr>
        <p:spPr>
          <a:xfrm>
            <a:off x="536040" y="1944000"/>
            <a:ext cx="5882040" cy="445680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ORM (Object-Relational Mapper) za .NET za rad sa bazama. Slu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ži kao enkapsulacija baze, i umesto SQL-a koristi C# entitete, tako što mapira C# klase – modele u tabele u bazi.</a:t>
            </a:r>
            <a:endParaRPr b="0" lang="en-US" sz="18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Integriše se u aplikaciju kao NuGet paket.</a:t>
            </a:r>
            <a:endParaRPr b="0" lang="en-US" sz="18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Osnovna klasa u Entity Framework Core-u koja omogućava komunikaciju sa 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bazom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, upravljanje entitetima i izvršavanje upita.</a:t>
            </a:r>
            <a:endParaRPr b="0" lang="en-US" sz="18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Upiti se mogu izvršavati uz pomoć LINQ-a – API-ja koji query napisan C# sintaksom prevodi u SQL.</a:t>
            </a:r>
            <a:endParaRPr b="0" lang="en-US" sz="18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Prosto rečeno: </a:t>
            </a:r>
            <a:r>
              <a:rPr b="1" i="1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DbContext</a:t>
            </a:r>
            <a:r>
              <a:rPr b="0" i="1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 predstavlja bazu, a </a:t>
            </a:r>
            <a:r>
              <a:rPr b="1" i="1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DbSet</a:t>
            </a:r>
            <a:r>
              <a:rPr b="0" i="1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 tabele u bazi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88" name="Picture 2" descr=""/>
          <p:cNvPicPr/>
          <p:nvPr/>
        </p:nvPicPr>
        <p:blipFill>
          <a:blip r:embed="rId1"/>
          <a:stretch/>
        </p:blipFill>
        <p:spPr>
          <a:xfrm>
            <a:off x="6620760" y="2096640"/>
            <a:ext cx="5193000" cy="3577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itle 5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Entity Framework Core i DbContext klasa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0" name="Content Placeholder 5"/>
          <p:cNvSpPr/>
          <p:nvPr/>
        </p:nvSpPr>
        <p:spPr>
          <a:xfrm>
            <a:off x="942840" y="1981440"/>
            <a:ext cx="2957040" cy="5529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91" name="Content Placeholder 5"/>
          <p:cNvSpPr/>
          <p:nvPr/>
        </p:nvSpPr>
        <p:spPr>
          <a:xfrm>
            <a:off x="536040" y="1828800"/>
            <a:ext cx="6321960" cy="445680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1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Code First pristup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 o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mogućava kreiranje baza podataka direktno iz modela 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(klasa)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. Programeri prvo definišu modele, a E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F Core 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automatski generiše šemu baze pomoću migracija.</a:t>
            </a:r>
            <a:endParaRPr b="0" lang="en-US" sz="18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1" lang="sr-Latn-R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Migracije</a:t>
            </a:r>
            <a:r>
              <a:rPr b="0" lang="sr-Latn-R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 koje kreiraju</a:t>
            </a:r>
            <a:r>
              <a:rPr b="0" lang="en-U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/</a:t>
            </a:r>
            <a:r>
              <a:rPr b="0" lang="sr-Latn-R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ažuriraju bazu na osnovu modela se izvršavaju komandom:</a:t>
            </a:r>
            <a:endParaRPr b="0" lang="en-US" sz="1600" spc="-1" strike="noStrike">
              <a:latin typeface="Arial"/>
            </a:endParaRPr>
          </a:p>
          <a:p>
            <a:pPr marL="4942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</a:pPr>
            <a:r>
              <a:rPr b="0" lang="sr-Latn-RS" sz="1800" spc="-1" strike="noStrike">
                <a:solidFill>
                  <a:srgbClr val="ffc000"/>
                </a:solidFill>
                <a:latin typeface="Bahnschrift Light Condensed"/>
                <a:ea typeface="DejaVu Sans"/>
              </a:rPr>
              <a:t>	</a:t>
            </a:r>
            <a:r>
              <a:rPr b="0" lang="en-US" sz="1600" spc="-1" strike="noStrike">
                <a:solidFill>
                  <a:srgbClr val="ffc000"/>
                </a:solidFill>
                <a:latin typeface="Bahnschrift Light Condensed"/>
                <a:ea typeface="DejaVu Sans"/>
              </a:rPr>
              <a:t>dotnet ef migrations add InitialCreate</a:t>
            </a:r>
            <a:endParaRPr b="0" lang="en-US" sz="16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Fluent API je metod konfiguracije modela i relacija između tabela pomoću </a:t>
            </a:r>
            <a:r>
              <a:rPr b="0" i="1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OnModelCreating 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metode u DbContext-u.</a:t>
            </a:r>
            <a:endParaRPr b="0" lang="en-US" sz="18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1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Modeli podataka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 su obične 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klase koje 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s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e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 preslikavaju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 na tabele u bazi, gde 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property-ji 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klase odgovaraju kolonama u tabeli.</a:t>
            </a:r>
            <a:endParaRPr b="0" lang="en-US" sz="18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Svaki property ima atribut koji ga bliže definiše, poput </a:t>
            </a:r>
            <a:r>
              <a:rPr b="0" lang="en-U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[Key] za </a:t>
            </a:r>
            <a:r>
              <a:rPr b="0" lang="sr-Latn-R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primarni </a:t>
            </a:r>
            <a:r>
              <a:rPr b="0" lang="en-U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klju</a:t>
            </a:r>
            <a:r>
              <a:rPr b="0" lang="sr-Latn-R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č.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192" name="Picture 5" descr=""/>
          <p:cNvPicPr/>
          <p:nvPr/>
        </p:nvPicPr>
        <p:blipFill>
          <a:blip r:embed="rId1"/>
          <a:stretch/>
        </p:blipFill>
        <p:spPr>
          <a:xfrm>
            <a:off x="7324920" y="1732680"/>
            <a:ext cx="3661560" cy="45187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6"/>
          <p:cNvSpPr/>
          <p:nvPr/>
        </p:nvSpPr>
        <p:spPr>
          <a:xfrm>
            <a:off x="8150400" y="6220080"/>
            <a:ext cx="2180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Entitet </a:t>
            </a:r>
            <a:r>
              <a:rPr b="0" i="1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User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5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Middleware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5" name="Content Placeholder 5"/>
          <p:cNvSpPr/>
          <p:nvPr/>
        </p:nvSpPr>
        <p:spPr>
          <a:xfrm>
            <a:off x="914400" y="1732680"/>
            <a:ext cx="4782600" cy="429840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1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Middleware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 je komponenta koja se nalazi u lancu obrade HTTP zahteva i odgovora. Svaka komponenta može izvršavati logiku pre i posle prosleđivanja zahteva sledećem middleware-u u lancu.</a:t>
            </a:r>
            <a:endParaRPr b="0" lang="en-US" sz="18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1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Middleware pipeline 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je niz middleware-a kroz koji prolazi zahtev. 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Redosled izvršavanja se k</a:t>
            </a:r>
            <a:r>
              <a:rPr b="0" lang="en-U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onfiguri</a:t>
            </a: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še se u Program.cs fajlu (novije verzije).</a:t>
            </a:r>
            <a:endParaRPr b="0" lang="en-US" sz="18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Redosled je bitan!</a:t>
            </a:r>
            <a:endParaRPr b="0" lang="en-US" sz="18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1800" spc="-1" strike="noStrike">
                <a:solidFill>
                  <a:srgbClr val="ffffff"/>
                </a:solidFill>
                <a:latin typeface="Calisto MT"/>
                <a:ea typeface="DejaVu Sans"/>
              </a:rPr>
              <a:t>Programer može kreirati svoje middleware-e.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96" name="Picture 5" descr=""/>
          <p:cNvPicPr/>
          <p:nvPr/>
        </p:nvPicPr>
        <p:blipFill>
          <a:blip r:embed="rId1"/>
          <a:stretch/>
        </p:blipFill>
        <p:spPr>
          <a:xfrm>
            <a:off x="5697360" y="1866240"/>
            <a:ext cx="6051600" cy="3257280"/>
          </a:xfrm>
          <a:prstGeom prst="rect">
            <a:avLst/>
          </a:prstGeom>
          <a:ln w="0">
            <a:noFill/>
          </a:ln>
        </p:spPr>
      </p:pic>
      <p:sp>
        <p:nvSpPr>
          <p:cNvPr id="197" name="TextBox 6"/>
          <p:cNvSpPr/>
          <p:nvPr/>
        </p:nvSpPr>
        <p:spPr>
          <a:xfrm>
            <a:off x="5697360" y="5276880"/>
            <a:ext cx="606636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Middleware mora da sadr</a:t>
            </a:r>
            <a:r>
              <a:rPr b="0" lang="sr-Latn-R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ži poziv sledećeg middleware-a u lancu (</a:t>
            </a:r>
            <a:r>
              <a:rPr b="0" i="1" lang="en-U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_next</a:t>
            </a:r>
            <a:r>
              <a:rPr b="0" lang="sr-Latn-RS" sz="1600" spc="-1" strike="noStrike">
                <a:solidFill>
                  <a:srgbClr val="ffffff"/>
                </a:solidFill>
                <a:latin typeface="Calisto MT"/>
                <a:ea typeface="DejaVu Sans"/>
              </a:rPr>
              <a:t>) u InvokeAsync metodi.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itle 5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r-Latn-R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Atributi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9" name="Content Placeholder 5"/>
          <p:cNvSpPr/>
          <p:nvPr/>
        </p:nvSpPr>
        <p:spPr>
          <a:xfrm>
            <a:off x="914400" y="1732680"/>
            <a:ext cx="4782600" cy="429840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Atributi su klase koje nasledjuju </a:t>
            </a:r>
            <a:r>
              <a:rPr b="1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Attribute </a:t>
            </a: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klasu, i koriste se za dodavanje metapodataka ili dodatne logike metodama ili property-ima neke klase.</a:t>
            </a:r>
            <a:endParaRPr b="0" lang="en-US" sz="20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Nasle</a:t>
            </a:r>
            <a:r>
              <a:rPr b="0" lang="sr-Latn-R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đivanjem Attribute klase mogu se kreirati korisnički definisani atributi, kao u primeru atributa za autorizaciju sa slike.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00" name="Picture 1" descr=""/>
          <p:cNvPicPr/>
          <p:nvPr/>
        </p:nvPicPr>
        <p:blipFill>
          <a:blip r:embed="rId1"/>
          <a:stretch/>
        </p:blipFill>
        <p:spPr>
          <a:xfrm>
            <a:off x="6232320" y="1732680"/>
            <a:ext cx="5034600" cy="441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Osnovne karakteristike ASP.NET Core-a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Cross-platform framework razvijen od strane Microsofta za izradu web aplikacija, API-a i mikroservisa.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Baziran na .NET Core-u.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Modularan je – laka integracija NuGet paketa uz pomoc NuGet package managera.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Visoke performanse i bolja skalabilnost u odnosu na prethodnika </a:t>
            </a:r>
            <a:r>
              <a:rPr b="1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ASP.NET Framework</a:t>
            </a: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720000" indent="-270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800" spc="-1" strike="noStrike">
                <a:solidFill>
                  <a:srgbClr val="dadada"/>
                </a:solidFill>
                <a:latin typeface="Calisto MT"/>
                <a:ea typeface="DejaVu Sans"/>
              </a:rPr>
              <a:t>ASP.NET Framework radi samo na Windows-u.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Ugradjena podr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ška za </a:t>
            </a:r>
            <a:r>
              <a:rPr b="1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Dependenc</a:t>
            </a:r>
            <a:r>
              <a:rPr b="1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y Injection</a:t>
            </a: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 (DI).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Open-source – ima veliku podr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šku.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tle 5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sr-Latn-R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Pokretanje aplikacije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2" name="Content Placeholder 5"/>
          <p:cNvSpPr/>
          <p:nvPr/>
        </p:nvSpPr>
        <p:spPr>
          <a:xfrm>
            <a:off x="914400" y="1732680"/>
            <a:ext cx="10506600" cy="47379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Pre pokretanja aplikacije komandom </a:t>
            </a:r>
            <a:r>
              <a:rPr b="0" lang="sr-Latn-RS" sz="2000" spc="-1" strike="noStrike">
                <a:solidFill>
                  <a:srgbClr val="ffc000"/>
                </a:solidFill>
                <a:latin typeface="Bahnschrift Light Condensed"/>
                <a:ea typeface="DejaVu Sans"/>
              </a:rPr>
              <a:t>dotnet run</a:t>
            </a:r>
            <a:r>
              <a:rPr b="0" lang="sr-Latn-R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, treba prvo pokrenuti bazu i Redis keš, sa kojima se aplikacija konektuje i koje koristi. Komande za njihovo pokretanje iz docker-a:</a:t>
            </a:r>
            <a:endParaRPr b="0" lang="en-US" sz="20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Redis keš:</a:t>
            </a:r>
            <a:endParaRPr b="0" lang="en-US" sz="2000" spc="-1" strike="noStrike">
              <a:latin typeface="Arial"/>
            </a:endParaRPr>
          </a:p>
          <a:p>
            <a:pPr lvl="2" marL="1294560" indent="-343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Arial"/>
              <a:buChar char="•"/>
            </a:pPr>
            <a:r>
              <a:rPr b="0" lang="sr-Latn-RS" sz="1800" spc="-1" strike="noStrike">
                <a:solidFill>
                  <a:srgbClr val="ffc000"/>
                </a:solidFill>
                <a:latin typeface="Bahnschrift Light Condensed"/>
                <a:ea typeface="DejaVu Sans"/>
              </a:rPr>
              <a:t>docker pull redis</a:t>
            </a:r>
            <a:endParaRPr b="0" lang="en-US" sz="1800" spc="-1" strike="noStrike">
              <a:latin typeface="Arial"/>
            </a:endParaRPr>
          </a:p>
          <a:p>
            <a:pPr lvl="2" marL="1294560" indent="-343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Arial"/>
              <a:buChar char="•"/>
            </a:pPr>
            <a:r>
              <a:rPr b="0" lang="en-US" sz="1800" spc="-1" strike="noStrike">
                <a:solidFill>
                  <a:srgbClr val="ffc000"/>
                </a:solidFill>
                <a:latin typeface="Bahnschrift Light Condensed"/>
                <a:ea typeface="DejaVu Sans"/>
              </a:rPr>
              <a:t>docker run --name my-redis -d -p 6379:6379 redis</a:t>
            </a:r>
            <a:endParaRPr b="0" lang="en-US" sz="1800" spc="-1" strike="noStrike">
              <a:latin typeface="Arial"/>
            </a:endParaRPr>
          </a:p>
          <a:p>
            <a:pPr lvl="2" marL="1294560" indent="-343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Arial"/>
              <a:buChar char="•"/>
            </a:pPr>
            <a:r>
              <a:rPr b="0" lang="sr-Latn-RS" sz="1800" spc="-1" strike="noStrike">
                <a:solidFill>
                  <a:srgbClr val="ffc000"/>
                </a:solidFill>
                <a:latin typeface="Bahnschrift Light Condensed"/>
                <a:ea typeface="DejaVu Sans"/>
              </a:rPr>
              <a:t>docker start my-redis</a:t>
            </a:r>
            <a:endParaRPr b="0" lang="en-US" sz="1800" spc="-1" strike="noStrike">
              <a:latin typeface="Arial"/>
            </a:endParaRPr>
          </a:p>
          <a:p>
            <a:pPr lvl="1" marL="8002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PostgreSQL baza:</a:t>
            </a:r>
            <a:endParaRPr b="0" lang="en-US" sz="2000" spc="-1" strike="noStrike">
              <a:latin typeface="Arial"/>
            </a:endParaRPr>
          </a:p>
          <a:p>
            <a:pPr lvl="2" marL="1294560" indent="-343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Arial"/>
              <a:buChar char="•"/>
            </a:pPr>
            <a:r>
              <a:rPr b="0" lang="sr-Latn-RS" sz="1800" spc="-1" strike="noStrike">
                <a:solidFill>
                  <a:srgbClr val="ffc000"/>
                </a:solidFill>
                <a:latin typeface="Bahnschrift Light Condensed"/>
                <a:ea typeface="DejaVu Sans"/>
              </a:rPr>
              <a:t>docker pull postgres</a:t>
            </a:r>
            <a:endParaRPr b="0" lang="en-US" sz="1800" spc="-1" strike="noStrike">
              <a:latin typeface="Arial"/>
            </a:endParaRPr>
          </a:p>
          <a:p>
            <a:pPr lvl="2" marL="1294560" indent="-343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Arial"/>
              <a:buChar char="•"/>
            </a:pPr>
            <a:r>
              <a:rPr b="0" lang="en-US" sz="1800" spc="-1" strike="noStrike">
                <a:solidFill>
                  <a:srgbClr val="ffc000"/>
                </a:solidFill>
                <a:latin typeface="Bahnschrift Light Condensed"/>
                <a:ea typeface="DejaVu Sans"/>
              </a:rPr>
              <a:t>docker run --name postgres-db -e POSTGRES_USER=postgres -e POSTGRES_PASSWORD=test -e POSTGRES_DB=exampleDb -p 5432:5432 -d postgres</a:t>
            </a:r>
            <a:endParaRPr b="0" lang="en-US" sz="1800" spc="-1" strike="noStrike">
              <a:latin typeface="Arial"/>
            </a:endParaRPr>
          </a:p>
          <a:p>
            <a:pPr lvl="2" marL="1294560" indent="-343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Arial"/>
              <a:buChar char="•"/>
            </a:pPr>
            <a:r>
              <a:rPr b="0" lang="sr-Latn-RS" sz="1800" spc="-1" strike="noStrike">
                <a:solidFill>
                  <a:srgbClr val="ffc000"/>
                </a:solidFill>
                <a:latin typeface="Bahnschrift Light Condensed"/>
                <a:ea typeface="DejaVu Sans"/>
              </a:rPr>
              <a:t>docker start postgres-db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</a:pP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Calisto MT"/>
                <a:ea typeface="DejaVu Sans"/>
              </a:rPr>
              <a:t>Hvala na pa</a:t>
            </a:r>
            <a:r>
              <a:rPr b="0" lang="sr-Latn-RS" sz="4400" spc="-1" strike="noStrike">
                <a:solidFill>
                  <a:srgbClr val="ffffff"/>
                </a:solidFill>
                <a:latin typeface="Calisto MT"/>
                <a:ea typeface="DejaVu Sans"/>
              </a:rPr>
              <a:t>žnji!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subTitle"/>
          </p:nvPr>
        </p:nvSpPr>
        <p:spPr>
          <a:xfrm>
            <a:off x="561960" y="1846800"/>
            <a:ext cx="801900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sr-Latn-R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Student</a:t>
            </a:r>
            <a:r>
              <a:rPr b="0" lang="sr-Latn-R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: </a:t>
            </a:r>
            <a:r>
              <a:rPr b="0" lang="sr-Latn-RS" sz="2800" spc="-1" strike="noStrike">
                <a:solidFill>
                  <a:srgbClr val="ffc000"/>
                </a:solidFill>
                <a:latin typeface="Calisto MT"/>
                <a:ea typeface="DejaVu Sans"/>
              </a:rPr>
              <a:t>Andrija Đorđević</a:t>
            </a:r>
            <a:endParaRPr b="0" lang="en-US" sz="28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sr-Latn-R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Index</a:t>
            </a:r>
            <a:r>
              <a:rPr b="0" lang="sr-Latn-R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: </a:t>
            </a:r>
            <a:r>
              <a:rPr b="0" lang="sr-Latn-RS" sz="2800" spc="-1" strike="noStrike">
                <a:solidFill>
                  <a:srgbClr val="ffc000"/>
                </a:solidFill>
                <a:latin typeface="Calisto MT"/>
                <a:ea typeface="DejaVu Sans"/>
              </a:rPr>
              <a:t>1914</a:t>
            </a:r>
            <a:endParaRPr b="0" lang="en-US" sz="28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sr-Latn-R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Mentor</a:t>
            </a:r>
            <a:r>
              <a:rPr b="0" lang="sr-Latn-R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: </a:t>
            </a:r>
            <a:r>
              <a:rPr b="0" lang="sr-Latn-RS" sz="2800" spc="-1" strike="noStrike">
                <a:solidFill>
                  <a:srgbClr val="ffc000"/>
                </a:solidFill>
                <a:latin typeface="Calisto MT"/>
                <a:ea typeface="DejaVu Sans"/>
              </a:rPr>
              <a:t>Prof. Dr. Aleksandar Milosavljević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05" name="AutoShape 2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Picture 5"/>
          <p:cNvSpPr/>
          <p:nvPr/>
        </p:nvSpPr>
        <p:spPr>
          <a:xfrm>
            <a:off x="9090720" y="2903400"/>
            <a:ext cx="2175840" cy="1944720"/>
          </a:xfrm>
          <a:prstGeom prst="roundRect">
            <a:avLst>
              <a:gd name="adj" fmla="val 8594"/>
            </a:avLst>
          </a:prstGeom>
          <a:blipFill rotWithShape="0">
            <a:blip r:embed="rId1"/>
            <a:srcRect/>
            <a:stretch/>
          </a:blipFill>
          <a:ln w="0">
            <a:noFill/>
          </a:ln>
          <a:effectLst>
            <a:reflection algn="bl" blurRad="12700" dir="5400000" dist="5000" endPos="28000" rotWithShape="0" stA="38000" sy="-100000"/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Okruženja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913680" y="2347920"/>
            <a:ext cx="10352880" cy="27597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VisualStudio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VisualStudio Code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JetBrains Rider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Vim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Eclipse sa .NET dodacima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...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4" name="Picture 1" descr=""/>
          <p:cNvPicPr/>
          <p:nvPr/>
        </p:nvPicPr>
        <p:blipFill>
          <a:blip r:embed="rId1"/>
          <a:stretch/>
        </p:blipFill>
        <p:spPr>
          <a:xfrm>
            <a:off x="4902840" y="1479960"/>
            <a:ext cx="3986280" cy="1980720"/>
          </a:xfrm>
          <a:prstGeom prst="rect">
            <a:avLst/>
          </a:prstGeom>
          <a:ln w="0">
            <a:noFill/>
          </a:ln>
        </p:spPr>
      </p:pic>
      <p:pic>
        <p:nvPicPr>
          <p:cNvPr id="135" name="Picture 2" descr=""/>
          <p:cNvPicPr/>
          <p:nvPr/>
        </p:nvPicPr>
        <p:blipFill>
          <a:blip r:embed="rId2"/>
          <a:stretch/>
        </p:blipFill>
        <p:spPr>
          <a:xfrm>
            <a:off x="8889480" y="1579680"/>
            <a:ext cx="3075480" cy="1577160"/>
          </a:xfrm>
          <a:prstGeom prst="rect">
            <a:avLst/>
          </a:prstGeom>
          <a:ln w="0">
            <a:noFill/>
          </a:ln>
        </p:spPr>
      </p:pic>
      <p:pic>
        <p:nvPicPr>
          <p:cNvPr id="136" name="Picture 3" descr=""/>
          <p:cNvPicPr/>
          <p:nvPr/>
        </p:nvPicPr>
        <p:blipFill>
          <a:blip r:embed="rId3"/>
          <a:stretch/>
        </p:blipFill>
        <p:spPr>
          <a:xfrm>
            <a:off x="7766640" y="3560760"/>
            <a:ext cx="2245680" cy="2434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Instalacija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SDK se može skinuti m</a:t>
            </a: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anualno sa 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oficijalnog </a:t>
            </a: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sajta Microsoft-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a</a:t>
            </a: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Kroz VisualStudio installer.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9" name="Picture 3" descr=""/>
          <p:cNvPicPr/>
          <p:nvPr/>
        </p:nvPicPr>
        <p:blipFill>
          <a:blip r:embed="rId1"/>
          <a:stretch/>
        </p:blipFill>
        <p:spPr>
          <a:xfrm>
            <a:off x="2844720" y="2747520"/>
            <a:ext cx="6487920" cy="3652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Kreiranje projekta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Kroz CLI: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720000" indent="-270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800" spc="-1" strike="noStrike">
                <a:solidFill>
                  <a:srgbClr val="dadada"/>
                </a:solidFill>
                <a:latin typeface="Calisto MT"/>
                <a:ea typeface="DejaVu Sans"/>
              </a:rPr>
              <a:t>Komanda </a:t>
            </a:r>
            <a:r>
              <a:rPr b="1" lang="en-US" sz="1800" spc="-1" strike="noStrike">
                <a:solidFill>
                  <a:srgbClr val="dadada"/>
                </a:solidFill>
                <a:latin typeface="Calisto MT"/>
                <a:ea typeface="DejaVu Sans"/>
              </a:rPr>
              <a:t>dotnet –h</a:t>
            </a:r>
            <a:r>
              <a:rPr b="0" lang="en-US" sz="1800" spc="-1" strike="noStrike">
                <a:solidFill>
                  <a:srgbClr val="dadada"/>
                </a:solidFill>
                <a:latin typeface="Calisto MT"/>
                <a:ea typeface="DejaVu Sans"/>
              </a:rPr>
              <a:t> izlistava raspolo</a:t>
            </a:r>
            <a:r>
              <a:rPr b="0" lang="sr-Latn-RS" sz="1800" spc="-1" strike="noStrike">
                <a:solidFill>
                  <a:srgbClr val="dadada"/>
                </a:solidFill>
                <a:latin typeface="Calisto MT"/>
                <a:ea typeface="DejaVu Sans"/>
              </a:rPr>
              <a:t>žive komande i njihov format.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2" name="Picture 5" descr=""/>
          <p:cNvPicPr/>
          <p:nvPr/>
        </p:nvPicPr>
        <p:blipFill>
          <a:blip r:embed="rId1"/>
          <a:stretch/>
        </p:blipFill>
        <p:spPr>
          <a:xfrm>
            <a:off x="3274560" y="2682360"/>
            <a:ext cx="5631480" cy="3867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Kreiranje projekta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Kroz CLI: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720000" indent="-270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800" spc="-1" strike="noStrike">
                <a:solidFill>
                  <a:srgbClr val="dadada"/>
                </a:solidFill>
                <a:latin typeface="Calisto MT"/>
                <a:ea typeface="DejaVu Sans"/>
              </a:rPr>
              <a:t>Komanda </a:t>
            </a:r>
            <a:r>
              <a:rPr b="1" lang="en-US" sz="1800" spc="-1" strike="noStrike">
                <a:solidFill>
                  <a:srgbClr val="dadada"/>
                </a:solidFill>
                <a:latin typeface="Calisto MT"/>
                <a:ea typeface="DejaVu Sans"/>
              </a:rPr>
              <a:t>dotnet new list</a:t>
            </a:r>
            <a:r>
              <a:rPr b="0" lang="en-US" sz="1800" spc="-1" strike="noStrike">
                <a:solidFill>
                  <a:srgbClr val="dadada"/>
                </a:solidFill>
                <a:latin typeface="Calisto MT"/>
                <a:ea typeface="DejaVu Sans"/>
              </a:rPr>
              <a:t> izlistava templejte</a:t>
            </a:r>
            <a:r>
              <a:rPr b="0" lang="sr-Latn-RS" sz="1800" spc="-1" strike="noStrike">
                <a:solidFill>
                  <a:srgbClr val="dadada"/>
                </a:solidFill>
                <a:latin typeface="Calisto MT"/>
                <a:ea typeface="DejaVu Sans"/>
              </a:rPr>
              <a:t> za kreiranje različitih vrsta aplikacija.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5" name="Picture 9" descr=""/>
          <p:cNvPicPr/>
          <p:nvPr/>
        </p:nvPicPr>
        <p:blipFill>
          <a:blip r:embed="rId1"/>
          <a:stretch/>
        </p:blipFill>
        <p:spPr>
          <a:xfrm>
            <a:off x="2940480" y="2700000"/>
            <a:ext cx="6299640" cy="38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Kreiranje projekta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288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Kroz 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IDE (kao što je VisualStudio)</a:t>
            </a:r>
            <a:r>
              <a:rPr b="0" lang="en-U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: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8" name="Picture 3" descr=""/>
          <p:cNvPicPr/>
          <p:nvPr/>
        </p:nvPicPr>
        <p:blipFill>
          <a:blip r:embed="rId1"/>
          <a:stretch/>
        </p:blipFill>
        <p:spPr>
          <a:xfrm>
            <a:off x="616680" y="2493720"/>
            <a:ext cx="5335200" cy="3537360"/>
          </a:xfrm>
          <a:prstGeom prst="rect">
            <a:avLst/>
          </a:prstGeom>
          <a:ln w="0">
            <a:noFill/>
          </a:ln>
        </p:spPr>
      </p:pic>
      <p:pic>
        <p:nvPicPr>
          <p:cNvPr id="149" name="Picture 4" descr=""/>
          <p:cNvPicPr/>
          <p:nvPr/>
        </p:nvPicPr>
        <p:blipFill>
          <a:blip r:embed="rId2"/>
          <a:stretch/>
        </p:blipFill>
        <p:spPr>
          <a:xfrm>
            <a:off x="6380280" y="2493720"/>
            <a:ext cx="5313960" cy="3537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itle 2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Ulazna tačka aplikacije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1" name="Content Placeholder 1"/>
          <p:cNvSpPr/>
          <p:nvPr/>
        </p:nvSpPr>
        <p:spPr>
          <a:xfrm>
            <a:off x="914040" y="1732680"/>
            <a:ext cx="5486400" cy="44391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Kada se startuje aplikacija, prvi kod koji se izvrši je kod u </a:t>
            </a:r>
            <a:r>
              <a:rPr b="1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Program.cs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 fajlu.</a:t>
            </a:r>
            <a:endParaRPr b="0" lang="en-US" sz="20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Do .NET 5, pored Program.cs koristio se i </a:t>
            </a:r>
            <a:r>
              <a:rPr b="1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Startup.cs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 koji je služio za: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Inicijalnu konfiguraciju projekta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Konfigurisanje konekcije sa bazom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Inject-ovanje klasa u DI kontejner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Konfiguraciju CORS-a 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Pozivanje middleware-a koji se koriste u middleware pipeline-u.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52" name="TextBox 107"/>
          <p:cNvSpPr/>
          <p:nvPr/>
        </p:nvSpPr>
        <p:spPr>
          <a:xfrm>
            <a:off x="7442280" y="5341320"/>
            <a:ext cx="29714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Program.cs (starije verzije)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3" name="Picture 108" descr=""/>
          <p:cNvPicPr/>
          <p:nvPr/>
        </p:nvPicPr>
        <p:blipFill>
          <a:blip r:embed="rId1"/>
          <a:stretch/>
        </p:blipFill>
        <p:spPr>
          <a:xfrm>
            <a:off x="6448680" y="2057400"/>
            <a:ext cx="5209560" cy="3180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3"/>
          <p:cNvSpPr/>
          <p:nvPr/>
        </p:nvSpPr>
        <p:spPr>
          <a:xfrm>
            <a:off x="914040" y="609840"/>
            <a:ext cx="10352880" cy="96984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  <a:ea typeface="DejaVu Sans"/>
              </a:rPr>
              <a:t>Ulazna tačka aplikacije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5" name="Content Placeholder 3"/>
          <p:cNvSpPr/>
          <p:nvPr/>
        </p:nvSpPr>
        <p:spPr>
          <a:xfrm>
            <a:off x="914040" y="1732680"/>
            <a:ext cx="5486400" cy="4439160"/>
          </a:xfrm>
          <a:prstGeom prst="rect">
            <a:avLst/>
          </a:prstGeom>
          <a:noFill/>
          <a:ln w="0">
            <a:noFill/>
          </a:ln>
          <a:effectLst>
            <a:outerShdw blurRad="25560" rotWithShape="0"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Od .NET 6 Program.cs i Startup.cs su objedinjeni u jedan fajl.</a:t>
            </a:r>
            <a:endParaRPr b="0" lang="en-US" sz="2000" spc="-1" strike="noStrike">
              <a:latin typeface="Arial"/>
            </a:endParaRPr>
          </a:p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Uvedeni su i noviteti: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1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Top-level statements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: eliminišu potrebu za eksplicitnom deklaracijom Main metode.</a:t>
            </a:r>
            <a:endParaRPr b="0" lang="en-US" sz="20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1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Minimal APIs</a:t>
            </a:r>
            <a:r>
              <a:rPr b="0" lang="sr-Latn-RS" sz="2000" spc="-1" strike="noStrike">
                <a:solidFill>
                  <a:srgbClr val="dadada"/>
                </a:solidFill>
                <a:latin typeface="Calisto MT"/>
                <a:ea typeface="DejaVu Sans"/>
              </a:rPr>
              <a:t>: definisanje jednostavnih ruta direktno u Program.cs bez potrebe za korišćenjem kontrolera. </a:t>
            </a:r>
            <a:endParaRPr b="0" lang="en-US" sz="20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r-Latn-RS" sz="1500" spc="-1" strike="noStrike">
                <a:solidFill>
                  <a:srgbClr val="dadada"/>
                </a:solidFill>
                <a:latin typeface="Calisto MT"/>
                <a:ea typeface="DejaVu Sans"/>
              </a:rPr>
              <a:t>Na primer: </a:t>
            </a:r>
            <a:r>
              <a:rPr b="0" i="1" lang="sr-Latn-RS" sz="1500" spc="-1" strike="noStrike">
                <a:solidFill>
                  <a:srgbClr val="dadada"/>
                </a:solidFill>
                <a:latin typeface="Calisto MT"/>
                <a:ea typeface="DejaVu Sans"/>
              </a:rPr>
              <a:t>app.MapGet("/", () =&gt; "Hello World!")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156" name="TextBox 111"/>
          <p:cNvSpPr/>
          <p:nvPr/>
        </p:nvSpPr>
        <p:spPr>
          <a:xfrm>
            <a:off x="7772400" y="6255720"/>
            <a:ext cx="29714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Program.cs (od .NET 6)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7" name="Picture 112" descr=""/>
          <p:cNvPicPr/>
          <p:nvPr/>
        </p:nvPicPr>
        <p:blipFill>
          <a:blip r:embed="rId1"/>
          <a:stretch/>
        </p:blipFill>
        <p:spPr>
          <a:xfrm>
            <a:off x="6816240" y="1829160"/>
            <a:ext cx="4613400" cy="4114080"/>
          </a:xfrm>
          <a:prstGeom prst="rect">
            <a:avLst/>
          </a:prstGeom>
          <a:ln w="0">
            <a:noFill/>
          </a:ln>
        </p:spPr>
      </p:pic>
      <p:pic>
        <p:nvPicPr>
          <p:cNvPr id="158" name="Picture 113" descr=""/>
          <p:cNvPicPr/>
          <p:nvPr/>
        </p:nvPicPr>
        <p:blipFill>
          <a:blip r:embed="rId2"/>
          <a:stretch/>
        </p:blipFill>
        <p:spPr>
          <a:xfrm>
            <a:off x="6629400" y="1828800"/>
            <a:ext cx="4869720" cy="434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684</TotalTime>
  <Application>LibreOffice/7.3.7.2$Linux_X86_64 LibreOffice_project/30$Build-2</Application>
  <AppVersion>15.0000</AppVersion>
  <Words>1080</Words>
  <Paragraphs>132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2024-11-15T20:06:59Z</dcterms:created>
  <dc:creator>Andrija</dc:creator>
  <dc:description/>
  <dc:language>en-US</dc:language>
  <cp:lastModifiedBy/>
  <dcterms:modified xsi:type="dcterms:W3CDTF">2024-12-01T15:05:04Z</dcterms:modified>
  <cp:revision>65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Widescreen</vt:lpwstr>
  </property>
  <property fmtid="{D5CDD505-2E9C-101B-9397-08002B2CF9AE}" pid="4" name="Slides">
    <vt:i4>21</vt:i4>
  </property>
</Properties>
</file>